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40"/>
  </p:notesMasterIdLst>
  <p:handoutMasterIdLst>
    <p:handoutMasterId r:id="rId41"/>
  </p:handoutMasterIdLst>
  <p:sldIdLst>
    <p:sldId id="552" r:id="rId8"/>
    <p:sldId id="647" r:id="rId9"/>
    <p:sldId id="646" r:id="rId10"/>
    <p:sldId id="719" r:id="rId11"/>
    <p:sldId id="735" r:id="rId12"/>
    <p:sldId id="736" r:id="rId13"/>
    <p:sldId id="720" r:id="rId14"/>
    <p:sldId id="732" r:id="rId15"/>
    <p:sldId id="733" r:id="rId16"/>
    <p:sldId id="734" r:id="rId17"/>
    <p:sldId id="721" r:id="rId18"/>
    <p:sldId id="682" r:id="rId19"/>
    <p:sldId id="684" r:id="rId20"/>
    <p:sldId id="716" r:id="rId21"/>
    <p:sldId id="717" r:id="rId22"/>
    <p:sldId id="722" r:id="rId23"/>
    <p:sldId id="696" r:id="rId24"/>
    <p:sldId id="698" r:id="rId25"/>
    <p:sldId id="737" r:id="rId26"/>
    <p:sldId id="701" r:id="rId27"/>
    <p:sldId id="738" r:id="rId28"/>
    <p:sldId id="739" r:id="rId29"/>
    <p:sldId id="740" r:id="rId30"/>
    <p:sldId id="741" r:id="rId31"/>
    <p:sldId id="746" r:id="rId32"/>
    <p:sldId id="747" r:id="rId33"/>
    <p:sldId id="743" r:id="rId34"/>
    <p:sldId id="742" r:id="rId35"/>
    <p:sldId id="744" r:id="rId36"/>
    <p:sldId id="745" r:id="rId37"/>
    <p:sldId id="723" r:id="rId38"/>
    <p:sldId id="724" r:id="rId39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63" d="100"/>
          <a:sy n="63" d="100"/>
        </p:scale>
        <p:origin x="1344" y="3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D5FD8459-2B5C-48A5-9673-8D128202ED48}"/>
    <pc:docChg chg="modSld">
      <pc:chgData name="Yoel Kortick" userId="167978f5-7f40-4909-85d5-d4149554ad4e" providerId="ADAL" clId="{D5FD8459-2B5C-48A5-9673-8D128202ED48}" dt="2026-04-16T06:23:20.147" v="12" actId="14100"/>
      <pc:docMkLst>
        <pc:docMk/>
      </pc:docMkLst>
      <pc:sldChg chg="modSp mod">
        <pc:chgData name="Yoel Kortick" userId="167978f5-7f40-4909-85d5-d4149554ad4e" providerId="ADAL" clId="{D5FD8459-2B5C-48A5-9673-8D128202ED48}" dt="2026-04-16T06:23:20.147" v="12" actId="14100"/>
        <pc:sldMkLst>
          <pc:docMk/>
          <pc:sldMk cId="367586070" sldId="552"/>
        </pc:sldMkLst>
        <pc:spChg chg="mod">
          <ac:chgData name="Yoel Kortick" userId="167978f5-7f40-4909-85d5-d4149554ad4e" providerId="ADAL" clId="{D5FD8459-2B5C-48A5-9673-8D128202ED48}" dt="2026-04-16T06:23:20.147" v="12" actId="14100"/>
          <ac:spMkLst>
            <pc:docMk/>
            <pc:sldMk cId="367586070" sldId="55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2026-04-16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2026-04-16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406D-F335-4BA3-B7BC-288F6D6B5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1438" y="6590581"/>
            <a:ext cx="1371600" cy="267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7E7D4-F2C5-4E2E-A60D-CF55B276A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4064" y="6467655"/>
            <a:ext cx="628650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B4FC1-31A8-401B-88B3-952D8019E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0581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90Integrations_with_External_Systems/030Resource_Management/080Publishing_and_Inventory_Enrichment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/integrations/oai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50662/Misc_-_OAI_Syntax_examples.tx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90Integrations_with_External_Systems/030Resource_Management/060Setting_Up_OAI_Integratio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6022630"/>
            <a:ext cx="9144000" cy="9752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71586"/>
            <a:ext cx="9144000" cy="57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96241" y="5549968"/>
            <a:ext cx="8341360" cy="47562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make the Alma repository available via OAI</a:t>
            </a: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18552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0" y="6244681"/>
            <a:ext cx="1609483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EDC54-A096-4269-AFA3-EB2B08B006CB}"/>
              </a:ext>
            </a:extLst>
          </p:cNvPr>
          <p:cNvSpPr/>
          <p:nvPr/>
        </p:nvSpPr>
        <p:spPr>
          <a:xfrm>
            <a:off x="0" y="681124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https://images.wisegeek.com/woman-looking-over-shoulder-at-computer.jpg</a:t>
            </a:r>
            <a:endParaRPr lang="he-IL" sz="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3C64F-92B8-4907-8EB3-D560F257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"/>
            <a:ext cx="9144000" cy="55139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41C726-BAEB-4CA8-AA12-D1F789903C86}"/>
              </a:ext>
            </a:extLst>
          </p:cNvPr>
          <p:cNvSpPr/>
          <p:nvPr/>
        </p:nvSpPr>
        <p:spPr>
          <a:xfrm>
            <a:off x="0" y="665016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https://www.wisegeek.com/what-are-online-surveys.htm</a:t>
            </a:r>
            <a:endParaRPr lang="he-IL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36264"/>
          </a:xfrm>
        </p:spPr>
        <p:txBody>
          <a:bodyPr>
            <a:normAutofit/>
          </a:bodyPr>
          <a:lstStyle/>
          <a:p>
            <a:r>
              <a:rPr lang="en-US" dirty="0"/>
              <a:t>The set is created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D03CE-B524-48AC-82AC-73A27053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" y="2126619"/>
            <a:ext cx="9000000" cy="2563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E0A81-FFA8-48FE-95D0-308DE00689D3}"/>
              </a:ext>
            </a:extLst>
          </p:cNvPr>
          <p:cNvSpPr/>
          <p:nvPr/>
        </p:nvSpPr>
        <p:spPr>
          <a:xfrm>
            <a:off x="1132114" y="4302034"/>
            <a:ext cx="1724297" cy="278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95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integration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Payment status imported from Finance System invoice closed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publishing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5369899"/>
          </a:xfrm>
        </p:spPr>
        <p:txBody>
          <a:bodyPr>
            <a:normAutofit/>
          </a:bodyPr>
          <a:lstStyle/>
          <a:p>
            <a:r>
              <a:rPr lang="en-US" dirty="0"/>
              <a:t>We will focus here in the part of the general publishing profile relevant to OAI.</a:t>
            </a:r>
          </a:p>
          <a:p>
            <a:r>
              <a:rPr lang="en-US" dirty="0"/>
              <a:t>For full details on the general publishing profile see </a:t>
            </a:r>
            <a:r>
              <a:rPr lang="en-US" dirty="0">
                <a:hlinkClick r:id="rId2"/>
              </a:rPr>
              <a:t>https://knowledge.exlibrisgroup.com/Alma/Product_Documentation/010Alma_Online_Help_(English)/090Integrations_with_External_Systems/030Resource_Management/080Publishing_and_Inventory_Enrichment</a:t>
            </a:r>
            <a:r>
              <a:rPr 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5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F8D0FE-B575-4977-9E55-FD97AC14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23" y="1526604"/>
            <a:ext cx="5133006" cy="4865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publishing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594618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/>
              <a:t>The publishing profile is called “Word from subject feminism for OAI” and uses the set we previously made called “word from subject feminism”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2323F-2976-48BC-B651-FC8503CD9695}"/>
              </a:ext>
            </a:extLst>
          </p:cNvPr>
          <p:cNvSpPr/>
          <p:nvPr/>
        </p:nvSpPr>
        <p:spPr>
          <a:xfrm>
            <a:off x="2595154" y="2510719"/>
            <a:ext cx="3061631" cy="37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754AD7-396A-42C3-983A-66E120C9F267}"/>
              </a:ext>
            </a:extLst>
          </p:cNvPr>
          <p:cNvSpPr/>
          <p:nvPr/>
        </p:nvSpPr>
        <p:spPr>
          <a:xfrm>
            <a:off x="2786744" y="5671930"/>
            <a:ext cx="2525486" cy="37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913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3461D-C4AD-47C4-9DFC-4F12AC46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03" y="1918879"/>
            <a:ext cx="7707836" cy="3619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publishing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3"/>
            <a:ext cx="8652216" cy="1713541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Define the publishing protocol as OAI and enter the desired set spec and set name.</a:t>
            </a:r>
          </a:p>
          <a:p>
            <a:pPr marL="285750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B73B9-6FD6-49F8-A722-E8922B27FB6E}"/>
              </a:ext>
            </a:extLst>
          </p:cNvPr>
          <p:cNvSpPr/>
          <p:nvPr/>
        </p:nvSpPr>
        <p:spPr>
          <a:xfrm>
            <a:off x="2333897" y="3352800"/>
            <a:ext cx="1105989" cy="400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31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4A47A-BB17-4DE8-B01F-0CA08C50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0" y="3007276"/>
            <a:ext cx="8856000" cy="816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publishing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94367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The publishing profile is run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2323F-2976-48BC-B651-FC8503CD9695}"/>
              </a:ext>
            </a:extLst>
          </p:cNvPr>
          <p:cNvSpPr/>
          <p:nvPr/>
        </p:nvSpPr>
        <p:spPr>
          <a:xfrm>
            <a:off x="8072346" y="3415719"/>
            <a:ext cx="821636" cy="37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390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integration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Payment status imported from Finance System invoice closed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99556"/>
          </a:xfrm>
        </p:spPr>
        <p:txBody>
          <a:bodyPr>
            <a:normAutofit/>
          </a:bodyPr>
          <a:lstStyle/>
          <a:p>
            <a:r>
              <a:rPr lang="en-US" sz="2000" dirty="0"/>
              <a:t>First confirm that OAI is set up properly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https://eu00.alma.exlibrisgroup.com/view/oai/EXLDEV1_INST/request?verb=Identify</a:t>
            </a: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261E2-3455-4E3D-9157-7448A8ED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6" y="3374279"/>
            <a:ext cx="1743075" cy="262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F4F7C0-470D-4C55-ABDC-4257FA42C9D4}"/>
              </a:ext>
            </a:extLst>
          </p:cNvPr>
          <p:cNvSpPr/>
          <p:nvPr/>
        </p:nvSpPr>
        <p:spPr>
          <a:xfrm>
            <a:off x="992777" y="2464526"/>
            <a:ext cx="5834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DE2D12-C642-4E8B-AB69-2C587D48759A}"/>
              </a:ext>
            </a:extLst>
          </p:cNvPr>
          <p:cNvCxnSpPr>
            <a:cxnSpLocks/>
          </p:cNvCxnSpPr>
          <p:nvPr/>
        </p:nvCxnSpPr>
        <p:spPr>
          <a:xfrm flipH="1" flipV="1">
            <a:off x="1576251" y="2833858"/>
            <a:ext cx="818605" cy="947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35FD6F-6CF1-4811-9780-94157EE67A26}"/>
              </a:ext>
            </a:extLst>
          </p:cNvPr>
          <p:cNvCxnSpPr>
            <a:cxnSpLocks/>
          </p:cNvCxnSpPr>
          <p:nvPr/>
        </p:nvCxnSpPr>
        <p:spPr>
          <a:xfrm>
            <a:off x="2379516" y="3779519"/>
            <a:ext cx="0" cy="210747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464CB6-D806-41D2-AA50-FCAA655BBDC7}"/>
              </a:ext>
            </a:extLst>
          </p:cNvPr>
          <p:cNvCxnSpPr>
            <a:cxnSpLocks/>
          </p:cNvCxnSpPr>
          <p:nvPr/>
        </p:nvCxnSpPr>
        <p:spPr>
          <a:xfrm flipH="1">
            <a:off x="1663338" y="5886994"/>
            <a:ext cx="716178" cy="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063A98-C61D-4C6C-82DA-BDCC117BBE68}"/>
              </a:ext>
            </a:extLst>
          </p:cNvPr>
          <p:cNvSpPr/>
          <p:nvPr/>
        </p:nvSpPr>
        <p:spPr>
          <a:xfrm>
            <a:off x="1576251" y="3374279"/>
            <a:ext cx="408590" cy="406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E020D6-6F52-4BCD-BFBE-1E8FD787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41" y="3443641"/>
            <a:ext cx="4306045" cy="2559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87C599-A6DE-4433-A404-171A6F29F196}"/>
              </a:ext>
            </a:extLst>
          </p:cNvPr>
          <p:cNvSpPr/>
          <p:nvPr/>
        </p:nvSpPr>
        <p:spPr>
          <a:xfrm>
            <a:off x="4589417" y="4267200"/>
            <a:ext cx="818606" cy="209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5DE871-F390-4D6A-8E69-6301626C62D0}"/>
              </a:ext>
            </a:extLst>
          </p:cNvPr>
          <p:cNvCxnSpPr>
            <a:cxnSpLocks/>
          </p:cNvCxnSpPr>
          <p:nvPr/>
        </p:nvCxnSpPr>
        <p:spPr>
          <a:xfrm flipV="1">
            <a:off x="5381897" y="2833859"/>
            <a:ext cx="0" cy="1433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67FED-D723-48F3-8741-89BA1965151D}"/>
              </a:ext>
            </a:extLst>
          </p:cNvPr>
          <p:cNvSpPr/>
          <p:nvPr/>
        </p:nvSpPr>
        <p:spPr>
          <a:xfrm>
            <a:off x="4670282" y="2477864"/>
            <a:ext cx="14605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04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3BD02-9750-4FD4-8611-DC2F2C5D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0" y="1782868"/>
            <a:ext cx="9000000" cy="4337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8AF62FD-D4BB-4978-A529-760FC79A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05635"/>
          </a:xfrm>
        </p:spPr>
        <p:txBody>
          <a:bodyPr>
            <a:normAutofit/>
          </a:bodyPr>
          <a:lstStyle/>
          <a:p>
            <a:r>
              <a:rPr lang="en-US" sz="2000" dirty="0"/>
              <a:t>First confirm that OAI is set up properly</a:t>
            </a:r>
          </a:p>
          <a:p>
            <a:pPr marL="285750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46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40469"/>
          </a:xfrm>
        </p:spPr>
        <p:txBody>
          <a:bodyPr>
            <a:normAutofit/>
          </a:bodyPr>
          <a:lstStyle/>
          <a:p>
            <a:r>
              <a:rPr lang="en-US" sz="2000" dirty="0"/>
              <a:t>Confirm that the OAI set exists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https://eu00.alma.exlibrisgroup.com/view/oai/EXLDEV1_INST/request?verb=ListSets</a:t>
            </a:r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67FED-D723-48F3-8741-89BA1965151D}"/>
              </a:ext>
            </a:extLst>
          </p:cNvPr>
          <p:cNvSpPr/>
          <p:nvPr/>
        </p:nvSpPr>
        <p:spPr>
          <a:xfrm>
            <a:off x="6122126" y="2477864"/>
            <a:ext cx="213360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98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integration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Payment status imported from Finance System invoice closed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C75FB5-4BD8-43C9-8AF0-74EB2E95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1466113"/>
            <a:ext cx="9000000" cy="4755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AF3EE-2C88-4414-81C2-A5F1D057C585}"/>
              </a:ext>
            </a:extLst>
          </p:cNvPr>
          <p:cNvSpPr/>
          <p:nvPr/>
        </p:nvSpPr>
        <p:spPr>
          <a:xfrm>
            <a:off x="530087" y="4071069"/>
            <a:ext cx="3623902" cy="66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8B242FE-BED7-44A5-8FCA-55D052C7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9140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Confirm that the OAI set exists</a:t>
            </a:r>
          </a:p>
          <a:p>
            <a:pPr marL="285750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29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23052"/>
          </a:xfrm>
        </p:spPr>
        <p:txBody>
          <a:bodyPr>
            <a:normAutofit/>
          </a:bodyPr>
          <a:lstStyle/>
          <a:p>
            <a:r>
              <a:rPr lang="en-US" sz="2000" dirty="0"/>
              <a:t>See what metadata formats are available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https://eu00.alma.exlibrisgroup.com/view/oai/EXLDEV1_INST/request?verb=ListMetadataFormats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67FED-D723-48F3-8741-89BA1965151D}"/>
              </a:ext>
            </a:extLst>
          </p:cNvPr>
          <p:cNvSpPr/>
          <p:nvPr/>
        </p:nvSpPr>
        <p:spPr>
          <a:xfrm>
            <a:off x="6122126" y="2477864"/>
            <a:ext cx="257400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960D-80DA-4ED8-9064-FD1AE0CA9726}"/>
              </a:ext>
            </a:extLst>
          </p:cNvPr>
          <p:cNvSpPr/>
          <p:nvPr/>
        </p:nvSpPr>
        <p:spPr>
          <a:xfrm>
            <a:off x="241766" y="2787691"/>
            <a:ext cx="9948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27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6BABF-462A-4E1B-A72C-336095C3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1427352"/>
            <a:ext cx="9000000" cy="3940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AF3EE-2C88-4414-81C2-A5F1D057C585}"/>
              </a:ext>
            </a:extLst>
          </p:cNvPr>
          <p:cNvSpPr/>
          <p:nvPr/>
        </p:nvSpPr>
        <p:spPr>
          <a:xfrm>
            <a:off x="530087" y="3709851"/>
            <a:ext cx="3623902" cy="235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C94A2-3B41-45D4-A217-2F185C9A7CEC}"/>
              </a:ext>
            </a:extLst>
          </p:cNvPr>
          <p:cNvSpPr/>
          <p:nvPr/>
        </p:nvSpPr>
        <p:spPr>
          <a:xfrm>
            <a:off x="530087" y="3004289"/>
            <a:ext cx="3623902" cy="235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89FEE-6263-45FF-957C-EA3695765125}"/>
              </a:ext>
            </a:extLst>
          </p:cNvPr>
          <p:cNvSpPr/>
          <p:nvPr/>
        </p:nvSpPr>
        <p:spPr>
          <a:xfrm>
            <a:off x="530087" y="4415413"/>
            <a:ext cx="3623902" cy="235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7EAB116-AEED-4A06-8577-0DBDA3C2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6942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See what metadata formats are available</a:t>
            </a:r>
          </a:p>
          <a:p>
            <a:pPr marL="285750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411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45880"/>
          </a:xfrm>
        </p:spPr>
        <p:txBody>
          <a:bodyPr>
            <a:normAutofit/>
          </a:bodyPr>
          <a:lstStyle/>
          <a:p>
            <a:r>
              <a:rPr lang="en-US" sz="2000" dirty="0"/>
              <a:t>List identifiers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https://eu00.alma.exlibrisgroup.com/view/oai/EXLDEV1_INST/request?verb=ListIdentifiers&amp;metadataPrefix=marc21&amp;set=word_subject_feminism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960D-80DA-4ED8-9064-FD1AE0CA9726}"/>
              </a:ext>
            </a:extLst>
          </p:cNvPr>
          <p:cNvSpPr/>
          <p:nvPr/>
        </p:nvSpPr>
        <p:spPr>
          <a:xfrm>
            <a:off x="6125592" y="2480268"/>
            <a:ext cx="25035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1FE57-F133-4AE9-B065-B85512AE398B}"/>
              </a:ext>
            </a:extLst>
          </p:cNvPr>
          <p:cNvSpPr/>
          <p:nvPr/>
        </p:nvSpPr>
        <p:spPr>
          <a:xfrm>
            <a:off x="241766" y="2787691"/>
            <a:ext cx="30865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47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F2B5C7-41F5-4A4D-964D-3D717732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" y="1824692"/>
            <a:ext cx="9000000" cy="4478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89FEE-6263-45FF-957C-EA3695765125}"/>
              </a:ext>
            </a:extLst>
          </p:cNvPr>
          <p:cNvSpPr/>
          <p:nvPr/>
        </p:nvSpPr>
        <p:spPr>
          <a:xfrm>
            <a:off x="669424" y="4159837"/>
            <a:ext cx="3989662" cy="69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426D581-2E79-45F0-9659-84BC7E7A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8536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List identifiers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6749C6-CB6F-4249-B7B9-F2EFFE2103CF}"/>
              </a:ext>
            </a:extLst>
          </p:cNvPr>
          <p:cNvSpPr/>
          <p:nvPr/>
        </p:nvSpPr>
        <p:spPr>
          <a:xfrm>
            <a:off x="665070" y="3432667"/>
            <a:ext cx="3989662" cy="739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BF7076-1F7A-4D4A-986B-3C27B786C1CA}"/>
              </a:ext>
            </a:extLst>
          </p:cNvPr>
          <p:cNvSpPr/>
          <p:nvPr/>
        </p:nvSpPr>
        <p:spPr>
          <a:xfrm>
            <a:off x="673778" y="4859382"/>
            <a:ext cx="3989662" cy="69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A1CB6-1039-4351-B4D5-E94C8D235D5A}"/>
              </a:ext>
            </a:extLst>
          </p:cNvPr>
          <p:cNvSpPr/>
          <p:nvPr/>
        </p:nvSpPr>
        <p:spPr>
          <a:xfrm>
            <a:off x="673779" y="5572235"/>
            <a:ext cx="3989662" cy="69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58CD9-47E7-457D-9685-B0D75F56DE37}"/>
              </a:ext>
            </a:extLst>
          </p:cNvPr>
          <p:cNvSpPr txBox="1"/>
          <p:nvPr/>
        </p:nvSpPr>
        <p:spPr>
          <a:xfrm>
            <a:off x="5573486" y="4310743"/>
            <a:ext cx="20116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We will retrieve record with this identifier in next example</a:t>
            </a:r>
            <a:endParaRPr lang="he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B4148-760E-4058-B247-CDA98AD862BE}"/>
              </a:ext>
            </a:extLst>
          </p:cNvPr>
          <p:cNvCxnSpPr>
            <a:cxnSpLocks/>
          </p:cNvCxnSpPr>
          <p:nvPr/>
        </p:nvCxnSpPr>
        <p:spPr>
          <a:xfrm flipH="1">
            <a:off x="4571999" y="3657599"/>
            <a:ext cx="8534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887E0F-466F-42C8-8376-59810B6F3982}"/>
              </a:ext>
            </a:extLst>
          </p:cNvPr>
          <p:cNvCxnSpPr/>
          <p:nvPr/>
        </p:nvCxnSpPr>
        <p:spPr>
          <a:xfrm>
            <a:off x="5425440" y="3666309"/>
            <a:ext cx="487680" cy="6444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A987F53-556E-4911-92EE-9941C8C05A6E}"/>
              </a:ext>
            </a:extLst>
          </p:cNvPr>
          <p:cNvSpPr/>
          <p:nvPr/>
        </p:nvSpPr>
        <p:spPr>
          <a:xfrm>
            <a:off x="975360" y="3561806"/>
            <a:ext cx="3596639" cy="209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999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45880"/>
          </a:xfrm>
        </p:spPr>
        <p:txBody>
          <a:bodyPr>
            <a:normAutofit/>
          </a:bodyPr>
          <a:lstStyle/>
          <a:p>
            <a:r>
              <a:rPr lang="en-US" sz="2000" dirty="0"/>
              <a:t>Get Specific Record according to identifier and metadata prefix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https://eu00.alma.exlibrisgroup.com/view/oai/EXLDEV1_INST/request?verb=GetRecord&amp;identifier=oai:urm_oai:994371560000121&amp;metadataPrefix=marc21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960D-80DA-4ED8-9064-FD1AE0CA9726}"/>
              </a:ext>
            </a:extLst>
          </p:cNvPr>
          <p:cNvSpPr/>
          <p:nvPr/>
        </p:nvSpPr>
        <p:spPr>
          <a:xfrm>
            <a:off x="297857" y="2760839"/>
            <a:ext cx="409126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73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426D581-2E79-45F0-9659-84BC7E7A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8536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Get Specific Record according to identifier and metadata prefix</a:t>
            </a:r>
          </a:p>
          <a:p>
            <a:pPr marL="285750" indent="-28575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91E54-97B9-4EBD-94D3-3930EAD8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0" y="1391431"/>
            <a:ext cx="8508274" cy="48987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1517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4588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List Records without Date Range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https://eu00.alma.exlibrisgroup.com/view/oai/EXLDEV1_INST/request?verb=ListRecords&amp;metadataPrefix=marc21&amp;set=word_subject_feminism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960D-80DA-4ED8-9064-FD1AE0CA9726}"/>
              </a:ext>
            </a:extLst>
          </p:cNvPr>
          <p:cNvSpPr/>
          <p:nvPr/>
        </p:nvSpPr>
        <p:spPr>
          <a:xfrm>
            <a:off x="6125592" y="2480268"/>
            <a:ext cx="25035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972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451" y="651602"/>
            <a:ext cx="8652216" cy="422596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List Records without Date Range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7EBA6-2C81-4C32-B59D-EC003B0B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9" y="1158231"/>
            <a:ext cx="7998781" cy="5301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704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445880"/>
          </a:xfrm>
        </p:spPr>
        <p:txBody>
          <a:bodyPr>
            <a:normAutofit/>
          </a:bodyPr>
          <a:lstStyle/>
          <a:p>
            <a:r>
              <a:rPr lang="en-US" sz="2000" dirty="0"/>
              <a:t>List Records with Date Range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1639A-9317-49DC-B980-E61745724021}"/>
              </a:ext>
            </a:extLst>
          </p:cNvPr>
          <p:cNvSpPr txBox="1"/>
          <p:nvPr/>
        </p:nvSpPr>
        <p:spPr>
          <a:xfrm>
            <a:off x="241766" y="2464526"/>
            <a:ext cx="84543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https://eu00.alma.exlibrisgroup.com/view/oai/EXLDEV1_INST/request?verb=ListRecords&amp;metadataPrefix=marc21&amp;set=word_subject_feminism&amp;from=2018-01-015T03:06:13Z&amp;until=2018-12-315T03:06:13Z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960D-80DA-4ED8-9064-FD1AE0CA9726}"/>
              </a:ext>
            </a:extLst>
          </p:cNvPr>
          <p:cNvSpPr/>
          <p:nvPr/>
        </p:nvSpPr>
        <p:spPr>
          <a:xfrm>
            <a:off x="5489868" y="2741525"/>
            <a:ext cx="157278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11B6A-57B8-4F97-9535-06C9B0A48A3A}"/>
              </a:ext>
            </a:extLst>
          </p:cNvPr>
          <p:cNvSpPr/>
          <p:nvPr/>
        </p:nvSpPr>
        <p:spPr>
          <a:xfrm>
            <a:off x="241766" y="3018524"/>
            <a:ext cx="448698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4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36160"/>
          </a:xfrm>
        </p:spPr>
        <p:txBody>
          <a:bodyPr>
            <a:normAutofit/>
          </a:bodyPr>
          <a:lstStyle/>
          <a:p>
            <a:r>
              <a:rPr lang="en-US" dirty="0"/>
              <a:t>It is possible to make the contents of the Alma repository available via OAI-PMH, the Open Archives Initiative Protocol for Metadata Harvesting.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done by using an OAI integration profile and creating a set in Alma, then publishing it via the OAI protocol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additional information see also </a:t>
            </a:r>
            <a:r>
              <a:rPr lang="en-US" dirty="0">
                <a:hlinkClick r:id="rId2"/>
              </a:rPr>
              <a:t>https://developers.exlibrisgroup.com/alma/integrations/oai</a:t>
            </a:r>
            <a:r>
              <a:rPr 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56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0D5BA-1FFA-46FE-8593-3A9CF924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54" y="1284852"/>
            <a:ext cx="7654834" cy="5035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repository is available via OAI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451" y="651602"/>
            <a:ext cx="8652216" cy="422596"/>
          </a:xfrm>
        </p:spPr>
        <p:txBody>
          <a:bodyPr>
            <a:normAutofit/>
          </a:bodyPr>
          <a:lstStyle/>
          <a:p>
            <a:r>
              <a:rPr lang="en-US" sz="2000" dirty="0"/>
              <a:t>List Records with Date Range for the set “</a:t>
            </a:r>
            <a:r>
              <a:rPr lang="en-US" sz="2000" dirty="0" err="1"/>
              <a:t>word_subject_feminism</a:t>
            </a:r>
            <a:r>
              <a:rPr lang="en-US" sz="2000" dirty="0"/>
              <a:t>” in MARC21 </a:t>
            </a:r>
          </a:p>
          <a:p>
            <a:pPr marL="285750" indent="-28575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7303DA-A578-4039-BAF3-7533FF047A0F}"/>
              </a:ext>
            </a:extLst>
          </p:cNvPr>
          <p:cNvCxnSpPr/>
          <p:nvPr/>
        </p:nvCxnSpPr>
        <p:spPr>
          <a:xfrm>
            <a:off x="1288869" y="3091543"/>
            <a:ext cx="5921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46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integration profile</a:t>
            </a: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OAI Syntax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92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OAI Syntax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5197621"/>
          </a:xfrm>
        </p:spPr>
        <p:txBody>
          <a:bodyPr>
            <a:normAutofit/>
          </a:bodyPr>
          <a:lstStyle/>
          <a:p>
            <a:r>
              <a:rPr lang="en-US" dirty="0"/>
              <a:t>See “OAI Syntax Examples” at  </a:t>
            </a:r>
            <a:r>
              <a:rPr lang="en-US" dirty="0">
                <a:hlinkClick r:id="rId2"/>
              </a:rPr>
              <a:t>https://knowledge.exlibrisgroup.com/@api/deki/files/50662/Misc_-_OAI_Syntax_examples.txt</a:t>
            </a:r>
            <a:r>
              <a:rPr lang="en-US" dirty="0"/>
              <a:t> 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1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integration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Payment status imported from Finance System invoice closed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integration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5686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integration profile of type ‘OAI Repository Definition’ should be created.  See </a:t>
            </a:r>
            <a:r>
              <a:rPr lang="en-US" dirty="0">
                <a:hlinkClick r:id="rId2"/>
              </a:rPr>
              <a:t>https://knowledge.exlibrisgroup.com/Alma/Product_Documentation/010Alma_Online_Help_(English)/090Integrations_with_External_Systems/030Resource_Management/060Setting_Up_OAI_Integration</a:t>
            </a:r>
            <a:r>
              <a:rPr lang="en-US" dirty="0"/>
              <a:t> for more about this type of integration profile.</a:t>
            </a:r>
            <a:br>
              <a:rPr lang="en-US" dirty="0"/>
            </a:br>
            <a:r>
              <a:rPr lang="en-US" dirty="0"/>
              <a:t>  </a:t>
            </a:r>
          </a:p>
          <a:p>
            <a:r>
              <a:rPr lang="en-US" dirty="0"/>
              <a:t>Via this integration profile the Alma can expose the records as OAI types and harvest them accordingly.</a:t>
            </a:r>
          </a:p>
          <a:p>
            <a:endParaRPr lang="en-US" dirty="0"/>
          </a:p>
          <a:p>
            <a:r>
              <a:rPr lang="en-US" dirty="0"/>
              <a:t>The integration profile is created via “External systems &gt; Integration Profiles” under the General Configuration menu.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C9D53-ACBF-4541-B12C-3235C733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64" y="931817"/>
            <a:ext cx="5360685" cy="5368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integration profile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747" y="1074821"/>
            <a:ext cx="3008425" cy="30905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Here in the “Actions” tab the repository name and other technical information is chosen.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A7B01-9E7A-4969-995B-DFF577CF59F0}"/>
              </a:ext>
            </a:extLst>
          </p:cNvPr>
          <p:cNvSpPr/>
          <p:nvPr/>
        </p:nvSpPr>
        <p:spPr>
          <a:xfrm>
            <a:off x="5114401" y="1913553"/>
            <a:ext cx="641965" cy="341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DFAE7-E21F-401E-8115-AB72E0AEF7EB}"/>
              </a:ext>
            </a:extLst>
          </p:cNvPr>
          <p:cNvSpPr/>
          <p:nvPr/>
        </p:nvSpPr>
        <p:spPr>
          <a:xfrm>
            <a:off x="3953691" y="1586098"/>
            <a:ext cx="2656115" cy="251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951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integration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general publishing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repository is available via OAI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Payment status imported from Finance System invoice closed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006526"/>
          </a:xfrm>
        </p:spPr>
        <p:txBody>
          <a:bodyPr>
            <a:normAutofit/>
          </a:bodyPr>
          <a:lstStyle/>
          <a:p>
            <a:r>
              <a:rPr lang="en-US" dirty="0"/>
              <a:t>In our case we will make a set of all records with word from subject “feminism”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315A6-BF34-48B7-8ECE-2A89F2F3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" y="2928542"/>
            <a:ext cx="9000000" cy="985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B80E8-C695-4C4B-BC71-E7E909705D3A}"/>
              </a:ext>
            </a:extLst>
          </p:cNvPr>
          <p:cNvSpPr/>
          <p:nvPr/>
        </p:nvSpPr>
        <p:spPr>
          <a:xfrm>
            <a:off x="8194766" y="3474720"/>
            <a:ext cx="827314" cy="348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32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9806"/>
          </a:xfrm>
        </p:spPr>
        <p:txBody>
          <a:bodyPr>
            <a:normAutofit/>
          </a:bodyPr>
          <a:lstStyle/>
          <a:p>
            <a:r>
              <a:rPr lang="en-US" dirty="0"/>
              <a:t>We create the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D8BBA-BE2C-4166-A196-00A5C597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" y="1421782"/>
            <a:ext cx="9000000" cy="39512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1386819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8738</TotalTime>
  <Words>1071</Words>
  <Application>Microsoft Office PowerPoint</Application>
  <PresentationFormat>On-screen Show (4:3)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How to make the Alma repository available via OAI</vt:lpstr>
      <vt:lpstr>Contents</vt:lpstr>
      <vt:lpstr>Introduction</vt:lpstr>
      <vt:lpstr>Contents</vt:lpstr>
      <vt:lpstr>The integration profile</vt:lpstr>
      <vt:lpstr>The integration profile</vt:lpstr>
      <vt:lpstr>Contents</vt:lpstr>
      <vt:lpstr>The set</vt:lpstr>
      <vt:lpstr>The set</vt:lpstr>
      <vt:lpstr>The set</vt:lpstr>
      <vt:lpstr>Contents</vt:lpstr>
      <vt:lpstr>The general publishing profile</vt:lpstr>
      <vt:lpstr>The general publishing profile</vt:lpstr>
      <vt:lpstr>The general publishing profile</vt:lpstr>
      <vt:lpstr>The general publishing profile</vt:lpstr>
      <vt:lpstr>Contents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The repository is available via OAI</vt:lpstr>
      <vt:lpstr>Contents</vt:lpstr>
      <vt:lpstr>OAI Syntax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470</cp:revision>
  <cp:lastPrinted>2015-10-14T02:56:41Z</cp:lastPrinted>
  <dcterms:created xsi:type="dcterms:W3CDTF">2015-04-14T20:14:13Z</dcterms:created>
  <dcterms:modified xsi:type="dcterms:W3CDTF">2026-04-16T06:23:29Z</dcterms:modified>
</cp:coreProperties>
</file>